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1"/>
  </p:notesMasterIdLst>
  <p:handoutMasterIdLst>
    <p:handoutMasterId r:id="rId32"/>
  </p:handoutMasterIdLst>
  <p:sldIdLst>
    <p:sldId id="257" r:id="rId3"/>
    <p:sldId id="291" r:id="rId4"/>
    <p:sldId id="288" r:id="rId5"/>
    <p:sldId id="310" r:id="rId6"/>
    <p:sldId id="313" r:id="rId7"/>
    <p:sldId id="289" r:id="rId8"/>
    <p:sldId id="290" r:id="rId9"/>
    <p:sldId id="292" r:id="rId10"/>
    <p:sldId id="293" r:id="rId11"/>
    <p:sldId id="294" r:id="rId12"/>
    <p:sldId id="318" r:id="rId13"/>
    <p:sldId id="295" r:id="rId14"/>
    <p:sldId id="296" r:id="rId15"/>
    <p:sldId id="297" r:id="rId16"/>
    <p:sldId id="298" r:id="rId17"/>
    <p:sldId id="299" r:id="rId18"/>
    <p:sldId id="300" r:id="rId19"/>
    <p:sldId id="302" r:id="rId20"/>
    <p:sldId id="304" r:id="rId21"/>
    <p:sldId id="317" r:id="rId22"/>
    <p:sldId id="305" r:id="rId23"/>
    <p:sldId id="309" r:id="rId24"/>
    <p:sldId id="306" r:id="rId25"/>
    <p:sldId id="307" r:id="rId26"/>
    <p:sldId id="308" r:id="rId27"/>
    <p:sldId id="314" r:id="rId28"/>
    <p:sldId id="315" r:id="rId29"/>
    <p:sldId id="316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6" userDrawn="1">
          <p15:clr>
            <a:srgbClr val="A4A3A4"/>
          </p15:clr>
        </p15:guide>
        <p15:guide id="2" orient="horz" pos="6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Siarhei Rasolka" initials="SR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77B"/>
    <a:srgbClr val="000000"/>
    <a:srgbClr val="008ACF"/>
    <a:srgbClr val="222222"/>
    <a:srgbClr val="CEDB56"/>
    <a:srgbClr val="76CDD8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9" autoAdjust="0"/>
  </p:normalViewPr>
  <p:slideViewPr>
    <p:cSldViewPr snapToGrid="0">
      <p:cViewPr varScale="1">
        <p:scale>
          <a:sx n="139" d="100"/>
          <a:sy n="139" d="100"/>
        </p:scale>
        <p:origin x="726" y="114"/>
      </p:cViewPr>
      <p:guideLst>
        <p:guide pos="216"/>
        <p:guide orient="horz" pos="63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2771D-8D91-41CC-A96A-892201E1A750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3A7B4-2BF7-4794-B667-3F58DAB9B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87139-4BD0-4213-8634-D982C92D1BA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CCF9B-5E6D-4FAE-8A58-FBE0D01EC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smtClean="0">
                <a:solidFill>
                  <a:schemeClr val="tx1"/>
                </a:solidFill>
              </a:rPr>
              <a:t>Title slide with speaker’s photo</a:t>
            </a:r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069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https://play.golang.org/p/0hAjISo83w1</a:t>
            </a:r>
            <a:endParaRPr lang="hu-HU" dirty="0" smtClean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5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8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51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67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34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68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72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3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34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4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22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94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5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59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66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1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35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3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8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65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3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53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57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6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</a:t>
            </a:r>
            <a:r>
              <a:rPr lang="en-US" baseline="0" dirty="0" smtClean="0"/>
              <a:t> text</a:t>
            </a:r>
            <a:endParaRPr lang="en-US" dirty="0" smtClean="0"/>
          </a:p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CCF9B-5E6D-4FAE-8A58-FBE0D01ECD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9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2" y="1417372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400" b="1" kern="0" cap="all" spc="-75" baseline="0">
                <a:solidFill>
                  <a:srgbClr val="222222"/>
                </a:solidFill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5"/>
            <a:ext cx="2403478" cy="339324"/>
          </a:xfrm>
          <a:prstGeom prst="rect">
            <a:avLst/>
          </a:prstGeom>
          <a:noFill/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b="1" cap="all" baseline="0">
                <a:solidFill>
                  <a:srgbClr val="222222"/>
                </a:solidFill>
                <a:latin typeface="+mj-lt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5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7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2" y="504826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268386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43312" y="696244"/>
            <a:ext cx="3059545" cy="4152848"/>
            <a:chOff x="3043311" y="707788"/>
            <a:chExt cx="3059545" cy="4162806"/>
          </a:xfrm>
        </p:grpSpPr>
        <p:cxnSp>
          <p:nvCxnSpPr>
            <p:cNvPr id="3" name="Straight Connector 2"/>
            <p:cNvCxnSpPr/>
            <p:nvPr userDrawn="1"/>
          </p:nvCxnSpPr>
          <p:spPr>
            <a:xfrm flipV="1">
              <a:off x="3043311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 flipV="1">
              <a:off x="6102856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43312" y="696244"/>
            <a:ext cx="3059545" cy="4152848"/>
            <a:chOff x="3043311" y="707788"/>
            <a:chExt cx="3059545" cy="4162806"/>
          </a:xfrm>
        </p:grpSpPr>
        <p:cxnSp>
          <p:nvCxnSpPr>
            <p:cNvPr id="3" name="Straight Connector 2"/>
            <p:cNvCxnSpPr/>
            <p:nvPr userDrawn="1"/>
          </p:nvCxnSpPr>
          <p:spPr>
            <a:xfrm flipV="1">
              <a:off x="3043311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 flipV="1">
              <a:off x="6102856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1513539" y="696244"/>
            <a:ext cx="3059545" cy="4152848"/>
            <a:chOff x="3043311" y="707788"/>
            <a:chExt cx="3059545" cy="4162806"/>
          </a:xfrm>
        </p:grpSpPr>
        <p:cxnSp>
          <p:nvCxnSpPr>
            <p:cNvPr id="9" name="Straight Connector 8"/>
            <p:cNvCxnSpPr/>
            <p:nvPr userDrawn="1"/>
          </p:nvCxnSpPr>
          <p:spPr>
            <a:xfrm flipV="1">
              <a:off x="3043311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6102856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 userDrawn="1"/>
        </p:nvGrpSpPr>
        <p:grpSpPr>
          <a:xfrm>
            <a:off x="4573084" y="697551"/>
            <a:ext cx="3059545" cy="4152848"/>
            <a:chOff x="3043311" y="707788"/>
            <a:chExt cx="3059545" cy="4162806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3043311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02856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920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flipV="1">
            <a:off x="2284359" y="699518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0360" y="708319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4718" y="699517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6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>
                <a:solidFill>
                  <a:srgbClr val="444444"/>
                </a:solidFill>
              </a:rPr>
              <a:t>Lorem ipsum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9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342" y="1864865"/>
            <a:ext cx="1042593" cy="28469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6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>
                <a:solidFill>
                  <a:srgbClr val="444444"/>
                </a:solidFill>
              </a:rPr>
              <a:t>Lorem ipsum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6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>
                <a:solidFill>
                  <a:srgbClr val="444444"/>
                </a:solidFill>
              </a:rPr>
              <a:t>Lorem ipsum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6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>
                <a:solidFill>
                  <a:srgbClr val="444444"/>
                </a:solidFill>
              </a:rPr>
              <a:t>Lorem ipsum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3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9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905699" y="1858150"/>
            <a:ext cx="1042593" cy="28469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191243" y="1863568"/>
            <a:ext cx="1042593" cy="28469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462241" y="1862044"/>
            <a:ext cx="1042593" cy="28469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</p:spTree>
    <p:extLst>
      <p:ext uri="{BB962C8B-B14F-4D97-AF65-F5344CB8AC3E}">
        <p14:creationId xmlns:p14="http://schemas.microsoft.com/office/powerpoint/2010/main" val="2587150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flipV="1">
            <a:off x="2999281" y="699518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5932976" y="708319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12013" y="1873505"/>
            <a:ext cx="1042593" cy="28469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450591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542233" y="2632076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err="1">
                <a:solidFill>
                  <a:srgbClr val="444444"/>
                </a:solidFill>
              </a:rPr>
              <a:t>Lorem</a:t>
            </a:r>
            <a:r>
              <a:rPr lang="en-US" sz="1100">
                <a:solidFill>
                  <a:srgbClr val="444444"/>
                </a:solidFill>
              </a:rPr>
              <a:t> </a:t>
            </a:r>
            <a:r>
              <a:rPr lang="en-US" sz="1100" err="1">
                <a:solidFill>
                  <a:srgbClr val="444444"/>
                </a:solidFill>
              </a:rPr>
              <a:t>ipsum</a:t>
            </a:r>
            <a:r>
              <a:rPr lang="en-US" sz="1100">
                <a:solidFill>
                  <a:srgbClr val="444444"/>
                </a:solidFill>
              </a:rPr>
              <a:t> dolor sit </a:t>
            </a:r>
            <a:r>
              <a:rPr lang="en-US" sz="1100" err="1">
                <a:solidFill>
                  <a:srgbClr val="444444"/>
                </a:solidFill>
              </a:rPr>
              <a:t>amet</a:t>
            </a:r>
            <a:r>
              <a:rPr lang="en-US" sz="1100">
                <a:solidFill>
                  <a:srgbClr val="444444"/>
                </a:solidFill>
              </a:rPr>
              <a:t>, </a:t>
            </a:r>
            <a:r>
              <a:rPr lang="en-US" sz="1100" err="1">
                <a:solidFill>
                  <a:srgbClr val="444444"/>
                </a:solidFill>
              </a:rPr>
              <a:t>consectetur</a:t>
            </a:r>
            <a:r>
              <a:rPr lang="en-US" sz="1100">
                <a:solidFill>
                  <a:srgbClr val="444444"/>
                </a:solidFill>
              </a:rPr>
              <a:t> </a:t>
            </a:r>
            <a:r>
              <a:rPr lang="en-US" sz="1100" err="1">
                <a:solidFill>
                  <a:srgbClr val="444444"/>
                </a:solidFill>
              </a:rPr>
              <a:t>adipiscing</a:t>
            </a:r>
            <a:r>
              <a:rPr lang="en-US" sz="1100">
                <a:solidFill>
                  <a:srgbClr val="444444"/>
                </a:solidFill>
              </a:rPr>
              <a:t> </a:t>
            </a:r>
            <a:r>
              <a:rPr lang="en-US" sz="1100" err="1">
                <a:solidFill>
                  <a:srgbClr val="444444"/>
                </a:solidFill>
              </a:rPr>
              <a:t>elit</a:t>
            </a:r>
            <a:r>
              <a:rPr lang="en-US" sz="1100">
                <a:solidFill>
                  <a:srgbClr val="444444"/>
                </a:solidFill>
              </a:rPr>
              <a:t>. </a:t>
            </a:r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077216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08558" y="1873505"/>
            <a:ext cx="1042593" cy="28469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47136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38778" y="2632076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>
                <a:solidFill>
                  <a:srgbClr val="444444"/>
                </a:solidFill>
              </a:rPr>
              <a:t>Lorem ipsum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865484" y="1873505"/>
            <a:ext cx="1042593" cy="28469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04062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892" indent="0">
              <a:buNone/>
              <a:defRPr sz="800"/>
            </a:lvl2pPr>
            <a:lvl3pPr marL="685783" indent="0">
              <a:buNone/>
              <a:defRPr sz="8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495704" y="2632076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err="1">
                <a:solidFill>
                  <a:srgbClr val="444444"/>
                </a:solidFill>
              </a:rPr>
              <a:t>Lorem</a:t>
            </a:r>
            <a:r>
              <a:rPr lang="en-US" sz="1100">
                <a:solidFill>
                  <a:srgbClr val="444444"/>
                </a:solidFill>
              </a:rPr>
              <a:t> </a:t>
            </a:r>
            <a:r>
              <a:rPr lang="en-US" sz="1100" err="1">
                <a:solidFill>
                  <a:srgbClr val="444444"/>
                </a:solidFill>
              </a:rPr>
              <a:t>ipsum</a:t>
            </a:r>
            <a:r>
              <a:rPr lang="en-US" sz="1100">
                <a:solidFill>
                  <a:srgbClr val="444444"/>
                </a:solidFill>
              </a:rPr>
              <a:t> dolor sit </a:t>
            </a:r>
            <a:r>
              <a:rPr lang="en-US" sz="1100" err="1">
                <a:solidFill>
                  <a:srgbClr val="444444"/>
                </a:solidFill>
              </a:rPr>
              <a:t>amet</a:t>
            </a:r>
            <a:r>
              <a:rPr lang="en-US" sz="1100">
                <a:solidFill>
                  <a:srgbClr val="444444"/>
                </a:solidFill>
              </a:rPr>
              <a:t>, </a:t>
            </a:r>
            <a:r>
              <a:rPr lang="en-US" sz="1100" err="1">
                <a:solidFill>
                  <a:srgbClr val="444444"/>
                </a:solidFill>
              </a:rPr>
              <a:t>consectetur</a:t>
            </a:r>
            <a:r>
              <a:rPr lang="en-US" sz="1100">
                <a:solidFill>
                  <a:srgbClr val="444444"/>
                </a:solidFill>
              </a:rPr>
              <a:t> </a:t>
            </a:r>
            <a:r>
              <a:rPr lang="en-US" sz="1100" err="1">
                <a:solidFill>
                  <a:srgbClr val="444444"/>
                </a:solidFill>
              </a:rPr>
              <a:t>adipiscing</a:t>
            </a:r>
            <a:r>
              <a:rPr lang="en-US" sz="1100">
                <a:solidFill>
                  <a:srgbClr val="444444"/>
                </a:solidFill>
              </a:rPr>
              <a:t> </a:t>
            </a:r>
            <a:r>
              <a:rPr lang="en-US" sz="1100" err="1">
                <a:solidFill>
                  <a:srgbClr val="444444"/>
                </a:solidFill>
              </a:rPr>
              <a:t>elit</a:t>
            </a:r>
            <a:r>
              <a:rPr lang="en-US" sz="1100">
                <a:solidFill>
                  <a:srgbClr val="444444"/>
                </a:solidFill>
              </a:rPr>
              <a:t>. </a:t>
            </a:r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980671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934143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8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2175225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04850"/>
            <a:ext cx="9144000" cy="278376"/>
          </a:xfrm>
          <a:prstGeom prst="rect">
            <a:avLst/>
          </a:prstGeom>
          <a:solidFill>
            <a:srgbClr val="008A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/>
          </a:p>
        </p:txBody>
      </p:sp>
      <p:sp>
        <p:nvSpPr>
          <p:cNvPr id="5" name="Oval 4"/>
          <p:cNvSpPr/>
          <p:nvPr userDrawn="1"/>
        </p:nvSpPr>
        <p:spPr>
          <a:xfrm>
            <a:off x="950591" y="844039"/>
            <a:ext cx="374223" cy="348437"/>
          </a:xfrm>
          <a:prstGeom prst="ellipse">
            <a:avLst/>
          </a:prstGeom>
          <a:solidFill>
            <a:srgbClr val="008ACF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4359" y="699518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0360" y="708319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4718" y="699517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8" y="844039"/>
            <a:ext cx="374223" cy="348437"/>
          </a:xfrm>
          <a:prstGeom prst="ellipse">
            <a:avLst/>
          </a:prstGeom>
          <a:solidFill>
            <a:srgbClr val="008ACF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7" y="844039"/>
            <a:ext cx="374223" cy="348437"/>
          </a:xfrm>
          <a:prstGeom prst="ellipse">
            <a:avLst/>
          </a:prstGeom>
          <a:solidFill>
            <a:srgbClr val="008ACF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4" y="844039"/>
            <a:ext cx="374223" cy="348437"/>
          </a:xfrm>
          <a:prstGeom prst="ellipse">
            <a:avLst/>
          </a:prstGeom>
          <a:solidFill>
            <a:srgbClr val="008ACF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1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46257" y="1364950"/>
            <a:ext cx="180408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400" b="1" cap="all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Lorem ipsum dolor</a:t>
            </a:r>
            <a:r>
              <a:rPr lang="en-US" sz="1400" b="1" cap="all" baseline="0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1400" b="1" cap="all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sit </a:t>
            </a:r>
            <a:r>
              <a:rPr lang="en-US" sz="1400" b="1" cap="all" dirty="0" err="1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amet</a:t>
            </a:r>
            <a:endParaRPr lang="en-US" sz="1400" b="1" cap="all" dirty="0" smtClean="0">
              <a:solidFill>
                <a:srgbClr val="444444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Lorem ipsum dolor sit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consec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tetuer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rebuchet MS"/>
            </a:endParaRP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Lorem ipsum dolor sit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consec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tetuer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endParaRPr lang="en-US" sz="1200" dirty="0">
              <a:solidFill>
                <a:srgbClr val="444444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rebuchet MS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518376" y="1364950"/>
            <a:ext cx="180408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400" b="1" cap="all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Lorem ipsum dolor</a:t>
            </a:r>
            <a:r>
              <a:rPr lang="en-US" sz="1400" b="1" cap="all" baseline="0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1400" b="1" cap="all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sit </a:t>
            </a:r>
            <a:r>
              <a:rPr lang="en-US" sz="1400" b="1" cap="all" dirty="0" err="1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amet</a:t>
            </a:r>
            <a:endParaRPr lang="en-US" sz="1400" b="1" cap="all" dirty="0" smtClean="0">
              <a:solidFill>
                <a:srgbClr val="444444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Lorem ipsum dolor sit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consec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tetuer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rebuchet MS"/>
            </a:endParaRP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Lorem ipsum dolor sit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consec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tetuer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endParaRPr lang="en-US" sz="1200" dirty="0">
              <a:solidFill>
                <a:srgbClr val="444444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rebuchet M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802733" y="1364950"/>
            <a:ext cx="180408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400" b="1" cap="all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Lorem ipsum dolor</a:t>
            </a:r>
            <a:r>
              <a:rPr lang="en-US" sz="1400" b="1" cap="all" baseline="0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1400" b="1" cap="all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sit </a:t>
            </a:r>
            <a:r>
              <a:rPr lang="en-US" sz="1400" b="1" cap="all" dirty="0" err="1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amet</a:t>
            </a:r>
            <a:endParaRPr lang="en-US" sz="1400" b="1" cap="all" dirty="0" smtClean="0">
              <a:solidFill>
                <a:srgbClr val="444444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Lorem ipsum dolor sit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consec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tetuer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rebuchet MS"/>
            </a:endParaRP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Lorem ipsum dolor sit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consec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tetuer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endParaRPr lang="en-US" sz="1200" dirty="0">
              <a:solidFill>
                <a:srgbClr val="444444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rebuchet M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7022758" y="1364950"/>
            <a:ext cx="180408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400" b="1" cap="all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Lorem ipsum dolor</a:t>
            </a:r>
            <a:r>
              <a:rPr lang="en-US" sz="1400" b="1" cap="all" baseline="0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1400" b="1" cap="all" dirty="0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sit </a:t>
            </a:r>
            <a:r>
              <a:rPr lang="en-US" sz="1400" b="1" cap="all" dirty="0" err="1" smtClean="0">
                <a:solidFill>
                  <a:srgbClr val="444444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amet</a:t>
            </a:r>
            <a:endParaRPr lang="en-US" sz="1400" b="1" cap="all" dirty="0" smtClean="0">
              <a:solidFill>
                <a:srgbClr val="444444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Lorem ipsum dolor sit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consec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tetuer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rebuchet MS"/>
            </a:endParaRPr>
          </a:p>
          <a:p>
            <a:pPr marL="171450" indent="-171450" algn="ctr">
              <a:lnSpc>
                <a:spcPct val="100000"/>
              </a:lnSpc>
              <a:spcBef>
                <a:spcPts val="600"/>
              </a:spcBef>
              <a:buClr>
                <a:srgbClr val="008ACF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Lorem ipsum dolor sit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consec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tetuer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rebuchet MS"/>
              </a:rPr>
              <a:t> </a:t>
            </a:r>
            <a:endParaRPr lang="en-US" sz="1200" dirty="0">
              <a:solidFill>
                <a:srgbClr val="444444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39087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5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90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9" y="1321136"/>
            <a:ext cx="3840479" cy="24253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74320" indent="-2743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ACF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9" y="1321135"/>
            <a:ext cx="3921125" cy="273016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6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ipsum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lorem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lorem.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8148" y="949807"/>
            <a:ext cx="1478610" cy="28469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300" y="152005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990148" y="949807"/>
            <a:ext cx="1478610" cy="28469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1971304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995" y="170914"/>
            <a:ext cx="8337502" cy="5436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79825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6629" y="3686079"/>
            <a:ext cx="4278094" cy="739433"/>
          </a:xfrm>
          <a:prstGeom prst="rect">
            <a:avLst/>
          </a:prstGeom>
          <a:solidFill>
            <a:srgbClr val="008ACF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4400" b="1" i="0" cap="all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5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66629" y="2946646"/>
            <a:ext cx="3080652" cy="739433"/>
          </a:xfrm>
          <a:prstGeom prst="rect">
            <a:avLst/>
          </a:prstGeom>
          <a:solidFill>
            <a:srgbClr val="008ACF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4400" b="1" i="0" cap="all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5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6629" y="2207213"/>
            <a:ext cx="4356642" cy="73943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4400" b="1" cap="all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1938139"/>
            <a:ext cx="2792880" cy="284693"/>
          </a:xfrm>
          <a:prstGeom prst="rect">
            <a:avLst/>
          </a:prstGeom>
          <a:solidFill>
            <a:srgbClr val="008ACF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62107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7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2" y="-11545"/>
            <a:ext cx="2338293" cy="5173578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6629" y="3686079"/>
            <a:ext cx="4278094" cy="739433"/>
          </a:xfrm>
          <a:prstGeom prst="rect">
            <a:avLst/>
          </a:prstGeom>
          <a:solidFill>
            <a:srgbClr val="008ACF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4400" b="1" i="0" cap="all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5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66629" y="2946646"/>
            <a:ext cx="3080652" cy="739433"/>
          </a:xfrm>
          <a:prstGeom prst="rect">
            <a:avLst/>
          </a:prstGeom>
          <a:solidFill>
            <a:srgbClr val="008ACF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4400" b="1" i="0" cap="all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>
              <a:buNone/>
              <a:defRPr sz="3800" b="0" i="0" cap="all">
                <a:latin typeface="Arial Black"/>
                <a:cs typeface="Arial Black"/>
              </a:defRPr>
            </a:lvl2pPr>
            <a:lvl3pPr marL="685783" indent="0">
              <a:buNone/>
              <a:defRPr sz="3800" b="0" i="0" cap="all">
                <a:latin typeface="Arial Black"/>
                <a:cs typeface="Arial Black"/>
              </a:defRPr>
            </a:lvl3pPr>
            <a:lvl4pPr marL="1028675" indent="0">
              <a:buNone/>
              <a:defRPr sz="3800" b="0" i="0" cap="all">
                <a:latin typeface="Arial Black"/>
                <a:cs typeface="Arial Black"/>
              </a:defRPr>
            </a:lvl4pPr>
            <a:lvl5pPr marL="1371566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66629" y="2207213"/>
            <a:ext cx="4356642" cy="739433"/>
          </a:xfrm>
          <a:prstGeom prst="rect">
            <a:avLst/>
          </a:prstGeom>
          <a:solidFill>
            <a:srgbClr val="008ACF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4400" b="1" cap="all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1938139"/>
            <a:ext cx="2792880" cy="284693"/>
          </a:xfrm>
          <a:prstGeom prst="rect">
            <a:avLst/>
          </a:prstGeom>
          <a:solidFill>
            <a:srgbClr val="008ACF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946630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4132892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6391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4"/>
            <a:ext cx="6910388" cy="610936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spc="-150">
                <a:solidFill>
                  <a:srgbClr val="222222"/>
                </a:solidFill>
                <a:latin typeface="+mj-lt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7880" y="3182353"/>
            <a:ext cx="6488113" cy="315471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rgbClr val="222222"/>
                </a:solidFill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27880" y="4107112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rgbClr val="22222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7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32189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92906566"/>
              </p:ext>
            </p:extLst>
          </p:nvPr>
        </p:nvGraphicFramePr>
        <p:xfrm>
          <a:off x="-1" y="701331"/>
          <a:ext cx="9144000" cy="4147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207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M1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M2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M3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M4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M5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M6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M7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M8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M9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M10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M11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rebuchet MS"/>
                        </a:rPr>
                        <a:t>M12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692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816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850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388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917779"/>
            <a:ext cx="833750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ipsum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lorem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lorem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</a:p>
          <a:p>
            <a:pPr lvl="0"/>
            <a:r>
              <a:rPr lang="en-US" dirty="0" smtClean="0">
                <a:solidFill>
                  <a:srgbClr val="444444"/>
                </a:solidFill>
              </a:rPr>
              <a:t>Lorem ipsum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lorem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lorem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84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8"/>
            <a:ext cx="8332740" cy="3167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274320" indent="-27432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ACF"/>
              </a:buClr>
              <a:buSzPct val="100000"/>
              <a:buFont typeface="+mj-lt"/>
              <a:buAutoNum type="arabicPeriod"/>
              <a:defRPr sz="1600" baseline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935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9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74320" marR="0" indent="-274320" algn="l" defTabSz="34289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ACF"/>
              </a:buClr>
              <a:buSzTx/>
              <a:buFont typeface="Arial"/>
              <a:buChar char="•"/>
              <a:tabLst/>
              <a:defRPr sz="1600" baseline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548640" indent="-27432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ACF"/>
              </a:buClr>
              <a:buSzPct val="100000"/>
              <a:buFont typeface="Arial"/>
              <a:buChar char="•"/>
              <a:defRPr sz="1600" baseline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822960" indent="-27432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ACF"/>
              </a:buClr>
              <a:defRPr sz="1600" baseline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</a:t>
            </a:r>
            <a:r>
              <a:rPr lang="en-US" dirty="0" smtClean="0"/>
              <a:t>Bullet</a:t>
            </a: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91047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6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9"/>
            <a:ext cx="381058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74320" marR="0" indent="-274320" algn="l" defTabSz="34289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ACF"/>
              </a:buClr>
              <a:buSzTx/>
              <a:buFont typeface="Arial"/>
              <a:buChar char="•"/>
              <a:tabLst/>
              <a:defRPr sz="1600" baseline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81956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2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74320" marR="0" indent="-274320" algn="l" defTabSz="34289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750"/>
              </a:spcAft>
              <a:buClr>
                <a:srgbClr val="008ACF"/>
              </a:buClr>
              <a:buSzTx/>
              <a:buFont typeface="Arial"/>
              <a:buChar char="•"/>
              <a:tabLst/>
              <a:defRPr sz="1600" baseline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marL="274320" marR="0" lvl="0" indent="-274320" algn="l" defTabSz="34289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887" y="957821"/>
            <a:ext cx="2760662" cy="284693"/>
          </a:xfrm>
          <a:prstGeom prst="rect">
            <a:avLst/>
          </a:prstGeom>
          <a:solidFill>
            <a:srgbClr val="008ACF"/>
          </a:solidFill>
        </p:spPr>
        <p:txBody>
          <a:bodyPr wrap="square" lIns="68580" tIns="34290" rIns="68580" bIns="34290">
            <a:spAutoFit/>
          </a:bodyPr>
          <a:lstStyle>
            <a:lvl1pPr marL="0" indent="0" algn="l">
              <a:buNone/>
              <a:defRPr sz="1400" b="1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LOREM IPSUM DOLOR AMET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40544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4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2286000" y="697551"/>
            <a:ext cx="2271450" cy="4152848"/>
            <a:chOff x="3043311" y="707788"/>
            <a:chExt cx="3059545" cy="4162806"/>
          </a:xfrm>
        </p:grpSpPr>
        <p:cxnSp>
          <p:nvCxnSpPr>
            <p:cNvPr id="9" name="Straight Connector 8"/>
            <p:cNvCxnSpPr/>
            <p:nvPr userDrawn="1"/>
          </p:nvCxnSpPr>
          <p:spPr>
            <a:xfrm flipV="1">
              <a:off x="3043311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6102856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4557450" y="691683"/>
            <a:ext cx="2271450" cy="4152848"/>
            <a:chOff x="3043311" y="707788"/>
            <a:chExt cx="3059545" cy="4162806"/>
          </a:xfrm>
        </p:grpSpPr>
        <p:cxnSp>
          <p:nvCxnSpPr>
            <p:cNvPr id="15" name="Straight Connector 14"/>
            <p:cNvCxnSpPr/>
            <p:nvPr userDrawn="1"/>
          </p:nvCxnSpPr>
          <p:spPr>
            <a:xfrm flipV="1">
              <a:off x="3043311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6102856" y="707788"/>
              <a:ext cx="0" cy="4162806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68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1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4"/>
            <a:ext cx="476250" cy="169417"/>
          </a:xfrm>
          <a:prstGeom prst="rect">
            <a:avLst/>
          </a:prstGeom>
        </p:spPr>
      </p:pic>
      <p:pic>
        <p:nvPicPr>
          <p:cNvPr id="7" name="Picture 6"/>
          <p:cNvPicPr>
            <a:picLocks noGrp="1" noChangeAspect="1"/>
          </p:cNvPicPr>
          <p:nvPr userDrawn="1"/>
        </p:nvPicPr>
        <p:blipFill>
          <a:blip r:embed="rId5"/>
          <a:srcRect t="788" b="788"/>
          <a:stretch>
            <a:fillRect/>
          </a:stretch>
        </p:blipFill>
        <p:spPr>
          <a:xfrm>
            <a:off x="182394" y="223593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9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856481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_footer.png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4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7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92" rtl="0" eaLnBrk="1" latinLnBrk="0" hangingPunct="1">
        <a:spcBef>
          <a:spcPct val="0"/>
        </a:spcBef>
        <a:buNone/>
        <a:defRPr sz="20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unsplash.com/search/photos/kid-opress?utm_source=unsplash&amp;utm_medium=referral&amp;utm_content=creditCopyText" TargetMode="External"/><Relationship Id="rId4" Type="http://schemas.openxmlformats.org/officeDocument/2006/relationships/hyperlink" Target="https://unsplash.com/photos/U6cFrZEgX5k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unsplash.com/search/photos/war?utm_source=unsplash&amp;utm_medium=referral&amp;utm_content=creditCopyText" TargetMode="External"/><Relationship Id="rId4" Type="http://schemas.openxmlformats.org/officeDocument/2006/relationships/hyperlink" Target="https://unsplash.com/photos/j_Ch0mwBNds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7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718" y="3951517"/>
            <a:ext cx="5878282" cy="740228"/>
          </a:xfrm>
          <a:prstGeom prst="rect">
            <a:avLst/>
          </a:prstGeom>
          <a:solidFill>
            <a:srgbClr val="232323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nual Input 9"/>
          <p:cNvSpPr/>
          <p:nvPr/>
        </p:nvSpPr>
        <p:spPr>
          <a:xfrm rot="16200000" flipV="1">
            <a:off x="61165" y="-54854"/>
            <a:ext cx="5143500" cy="52532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896504"/>
            <a:ext cx="4675583" cy="2199960"/>
          </a:xfrm>
        </p:spPr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Comparing </a:t>
            </a:r>
            <a:r>
              <a:rPr lang="en-US" dirty="0" err="1">
                <a:solidFill>
                  <a:schemeClr val="bg1"/>
                </a:solidFill>
              </a:rPr>
              <a:t>Golang</a:t>
            </a:r>
            <a:r>
              <a:rPr lang="en-US" dirty="0">
                <a:solidFill>
                  <a:schemeClr val="bg1"/>
                </a:solidFill>
              </a:rPr>
              <a:t> and understanding Java Value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1457" y="4517836"/>
            <a:ext cx="3454272" cy="279797"/>
          </a:xfrm>
        </p:spPr>
        <p:txBody>
          <a:bodyPr lIns="68580" tIns="34290" rIns="68580" bIns="34290" anchor="t">
            <a:noAutofit/>
          </a:bodyPr>
          <a:lstStyle/>
          <a:p>
            <a:r>
              <a:rPr lang="hu-HU" dirty="0" smtClean="0">
                <a:solidFill>
                  <a:schemeClr val="bg1"/>
                </a:solidFill>
                <a:cs typeface="Arial" panose="020B0604020202020204" pitchFamily="34" charset="0"/>
              </a:rPr>
              <a:t>May 24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201</a:t>
            </a:r>
            <a:r>
              <a:rPr lang="hu-HU" dirty="0">
                <a:solidFill>
                  <a:schemeClr val="bg1"/>
                </a:solidFill>
                <a:cs typeface="Arial" panose="020B0604020202020204" pitchFamily="34" charset="0"/>
              </a:rPr>
              <a:t>8 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15:55 - 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16:40</a:t>
            </a:r>
            <a:r>
              <a:rPr lang="hu-HU" dirty="0" smtClean="0">
                <a:solidFill>
                  <a:schemeClr val="bg1"/>
                </a:solidFill>
                <a:cs typeface="Arial" panose="020B0604020202020204" pitchFamily="34" charset="0"/>
              </a:rPr>
              <a:t>, DevDays Vilnius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0229" y="3980627"/>
            <a:ext cx="44508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Peter Verhas</a:t>
            </a:r>
            <a:endParaRPr lang="en-US" sz="2400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hu-HU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Software Architect</a:t>
            </a:r>
            <a:endParaRPr lang="en-US" sz="1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t="788" b="788"/>
          <a:stretch>
            <a:fillRect/>
          </a:stretch>
        </p:blipFill>
        <p:spPr>
          <a:xfrm>
            <a:off x="14270" y="71350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8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definition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1616095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There are functions… just function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Methods are also functions with receiver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We just separate the parts with spaces and parentheses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SzPct val="139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21" y="557690"/>
            <a:ext cx="8770692" cy="3609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21" y="843770"/>
            <a:ext cx="8657531" cy="3455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8" y="192966"/>
            <a:ext cx="7974915" cy="47575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87" y="385932"/>
            <a:ext cx="8678559" cy="45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4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 handling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1616095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There is no exception handling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Methods return multiple values (like Python), usually result and error status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Panic is like Java throw but should not be used for exceptions, only error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Defer can be used like Java finally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SzPct val="139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55" y="295600"/>
            <a:ext cx="7316323" cy="46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2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Garbage Collection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For the programmer: there is an automated Garbage Collector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For the hard-core JVM guys: it is not a real GC, there is no compacting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a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nd how objects are stored and managed is a reason for that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SzPct val="139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84480" y="103782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variables and the stack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What happens when you return a pointer to a local variable in C?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What happens when you return a pointer to a local variable in 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Go?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cs typeface="Raavi" panose="020B0502040204020203" pitchFamily="34" charset="0"/>
              </a:rPr>
              <a:t>Go will allocate the escaping local variable on the heap.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69" y="4528587"/>
            <a:ext cx="387171" cy="387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230" y="101864"/>
            <a:ext cx="6310104" cy="48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0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closures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Functions defined inside function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cs typeface="Raavi" panose="020B0502040204020203" pitchFamily="34" charset="0"/>
              </a:rPr>
              <a:t>Surrounding is closure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cs typeface="Raavi" panose="020B0502040204020203" pitchFamily="34" charset="0"/>
              </a:rPr>
              <a:t>Return a function as result (Go is functional)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790" y="118464"/>
            <a:ext cx="5617239" cy="48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goroutines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Goroutines are fibers, lightweight threads.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cs typeface="Raavi" panose="020B0502040204020203" pitchFamily="34" charset="0"/>
              </a:rPr>
              <a:t>You can start a few tens of thousands of them, no problem.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cs typeface="Raavi" panose="020B0502040204020203" pitchFamily="34" charset="0"/>
              </a:rPr>
              <a:t>There is a built-in type: channel. This is a fixed size FIFO.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65985" y="128443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 in GO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There is interface in GO but this is something different from what it is in Java.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You do not </a:t>
            </a:r>
            <a:r>
              <a:rPr lang="hu-H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… implements … 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 interface, you just implement it.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There is a struct type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Struct can not extend other structs but it may contain other structs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Functions may operate on a certain type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121469" y="66789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7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>
          <a:xfrm>
            <a:off x="363539" y="1699268"/>
            <a:ext cx="3921125" cy="2730165"/>
          </a:xfrm>
          <a:noFill/>
        </p:spPr>
        <p:txBody>
          <a:bodyPr/>
          <a:lstStyle/>
          <a:p>
            <a:r>
              <a:rPr lang="hu-HU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interface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Struct does not „implements”</a:t>
            </a:r>
          </a:p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Struct contains</a:t>
            </a:r>
          </a:p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Function works on a struct type (receiver of the function)</a:t>
            </a:r>
          </a:p>
          <a:p>
            <a:endParaRPr lang="hu-HU" cap="al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Variables are either struct type or interface type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18148" y="1327940"/>
            <a:ext cx="1256370" cy="284693"/>
          </a:xfrm>
        </p:spPr>
        <p:txBody>
          <a:bodyPr/>
          <a:lstStyle/>
          <a:p>
            <a:r>
              <a:rPr lang="hu-HU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 in </a:t>
            </a:r>
            <a:r>
              <a:rPr lang="hu-HU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</a:t>
            </a:r>
            <a:endParaRPr lang="en-US" cap="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990148" y="1327940"/>
            <a:ext cx="1381084" cy="284693"/>
          </a:xfrm>
        </p:spPr>
        <p:txBody>
          <a:bodyPr/>
          <a:lstStyle/>
          <a:p>
            <a:r>
              <a:rPr lang="hu-HU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rebuchet MS"/>
              </a:rPr>
              <a:t>OBJECTS in </a:t>
            </a:r>
            <a:r>
              <a:rPr lang="hu-HU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rebuchet MS"/>
              </a:rPr>
              <a:t>JAVA</a:t>
            </a:r>
            <a:endParaRPr lang="en-US" cap="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rebuchet MS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sz="quarter" idx="10"/>
          </p:nvPr>
        </p:nvSpPr>
        <p:spPr>
          <a:xfrm>
            <a:off x="4929810" y="1699268"/>
            <a:ext cx="3921125" cy="2730165"/>
          </a:xfrm>
          <a:noFill/>
        </p:spPr>
        <p:txBody>
          <a:bodyPr lIns="68580" tIns="34290" rIns="68580" bIns="34290">
            <a:noAutofit/>
          </a:bodyPr>
          <a:lstStyle/>
          <a:p>
            <a:r>
              <a:rPr lang="hu-HU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interface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hu-HU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Class implements interface</a:t>
            </a:r>
          </a:p>
          <a:p>
            <a:r>
              <a:rPr lang="hu-HU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Class extends</a:t>
            </a:r>
          </a:p>
          <a:p>
            <a:r>
              <a:rPr lang="hu-HU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Method inside class</a:t>
            </a:r>
          </a:p>
          <a:p>
            <a:endParaRPr lang="hu-HU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endParaRPr lang="hu-HU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hu-HU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Variables are either class type or interface type, but it does not matter</a:t>
            </a:r>
          </a:p>
          <a:p>
            <a:endParaRPr lang="hu-HU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0005" y="3492594"/>
            <a:ext cx="8634147" cy="10453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72150" y="104812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3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Golang „Objects” are headless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0" y="2019177"/>
            <a:ext cx="9144000" cy="3124323"/>
          </a:xfrm>
          <a:prstGeom prst="rect">
            <a:avLst/>
          </a:prstGeom>
          <a:gradFill flip="none" rotWithShape="1">
            <a:gsLst>
              <a:gs pos="30000">
                <a:srgbClr val="002060">
                  <a:alpha val="45000"/>
                </a:srgbClr>
              </a:gs>
              <a:gs pos="0">
                <a:schemeClr val="accent5">
                  <a:lumMod val="0"/>
                  <a:lumOff val="100000"/>
                  <a:alpha val="0"/>
                </a:schemeClr>
              </a:gs>
              <a:gs pos="100000">
                <a:schemeClr val="accent3">
                  <a:lumMod val="50000"/>
                  <a:alpha val="43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Java has ~ 8/16 byte header in front of each object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Golang has struct, no header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Java array 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 array of references to objects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Go array  array of struct memory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              (interface array is array of references)</a:t>
            </a: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96809" y="116113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Golang „Objects” are headless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0" y="2090057"/>
            <a:ext cx="9144000" cy="3053443"/>
          </a:xfrm>
          <a:prstGeom prst="rect">
            <a:avLst/>
          </a:prstGeom>
          <a:gradFill>
            <a:gsLst>
              <a:gs pos="30000">
                <a:srgbClr val="002060">
                  <a:alpha val="45000"/>
                </a:srgbClr>
              </a:gs>
              <a:gs pos="0">
                <a:schemeClr val="accent5">
                  <a:lumMod val="0"/>
                  <a:lumOff val="100000"/>
                  <a:alpha val="0"/>
                </a:schemeClr>
              </a:gs>
              <a:gs pos="100000">
                <a:schemeClr val="accent3">
                  <a:lumMod val="50000"/>
                  <a:alpha val="43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Variables that are struct type hold the value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Variables that are pointer to struct type know what they point to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Variables that are interface type have a reference to the struct and also reference to the struct definition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Let’s have a weird example that will make you understand and remember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8" name="Picture 7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109139" y="79120"/>
            <a:ext cx="1281319" cy="472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90" y="376462"/>
            <a:ext cx="8757474" cy="38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9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java programmer, Why should I care?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47900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 lnSpcReduction="10000"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 have read about ValueTypes in 2015... So what ?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 learned a bit Golang in 2016 and then again Value Types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Ahhh... that’s it!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Go is so much different from Java, we can learn a lot from it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SzPct val="139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7067" y="4907025"/>
            <a:ext cx="1601721" cy="209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00" dirty="0">
                <a:solidFill>
                  <a:srgbClr val="008ACF"/>
                </a:solidFill>
              </a:rPr>
              <a:t>Photo by </a:t>
            </a:r>
            <a:r>
              <a:rPr lang="en-US" sz="700" dirty="0">
                <a:solidFill>
                  <a:srgbClr val="008ACF"/>
                </a:solidFill>
                <a:hlinkClick r:id="rId4"/>
              </a:rPr>
              <a:t>Les Anderson</a:t>
            </a:r>
            <a:r>
              <a:rPr lang="en-US" sz="700" dirty="0">
                <a:solidFill>
                  <a:srgbClr val="008ACF"/>
                </a:solidFill>
              </a:rPr>
              <a:t> on </a:t>
            </a:r>
            <a:r>
              <a:rPr lang="en-US" sz="700" dirty="0" err="1">
                <a:solidFill>
                  <a:srgbClr val="008ACF"/>
                </a:solidFill>
                <a:hlinkClick r:id="rId5"/>
              </a:rPr>
              <a:t>Unsplash</a:t>
            </a:r>
            <a:endParaRPr lang="en-US" sz="700" dirty="0">
              <a:solidFill>
                <a:srgbClr val="008ACF"/>
              </a:solidFill>
              <a:latin typeface="Trebuchet MS"/>
              <a:cs typeface="Trebuchet MS"/>
            </a:endParaRPr>
          </a:p>
        </p:txBody>
      </p:sp>
      <p:pic>
        <p:nvPicPr>
          <p:cNvPr id="8" name="Picture 7"/>
          <p:cNvPicPr>
            <a:picLocks noGrp="1" noChangeAspect="1"/>
          </p:cNvPicPr>
          <p:nvPr/>
        </p:nvPicPr>
        <p:blipFill>
          <a:blip r:embed="rId6"/>
          <a:srcRect t="788" b="788"/>
          <a:stretch>
            <a:fillRect/>
          </a:stretch>
        </p:blipFill>
        <p:spPr>
          <a:xfrm>
            <a:off x="14270" y="71350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now something completely different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0" y="2571750"/>
            <a:ext cx="9144000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8800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value types</a:t>
            </a:r>
            <a:endParaRPr lang="en-US" sz="8800" cap="all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109139" y="79120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value types in java?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Valhalla started 2014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 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 and 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are value types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Project Valhalla aims user definable value types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Value types are not objects, they hold only the value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31" y="4528587"/>
            <a:ext cx="387171" cy="387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Grp="1" noChangeAspect="1"/>
          </p:cNvPicPr>
          <p:nvPr/>
        </p:nvPicPr>
        <p:blipFill>
          <a:blip r:embed="rId5"/>
          <a:srcRect t="788" b="788"/>
          <a:stretch>
            <a:fillRect/>
          </a:stretch>
        </p:blipFill>
        <p:spPr>
          <a:xfrm>
            <a:off x="104821" y="81596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8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Golang struct vs. Java value type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498701" y="3132361"/>
            <a:ext cx="2090057" cy="1588168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chemeClr val="accent6"/>
                </a:solidFill>
              </a:rPr>
              <a:t>struct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8363" y="1862315"/>
            <a:ext cx="2893595" cy="991172"/>
          </a:xfrm>
          <a:prstGeom prst="ellipse">
            <a:avLst/>
          </a:prstGeom>
          <a:noFill/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chemeClr val="accent6"/>
                </a:solidFill>
              </a:rPr>
              <a:t>interface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256814" y="3224963"/>
            <a:ext cx="2090057" cy="1588168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>
                <a:solidFill>
                  <a:schemeClr val="accent4">
                    <a:lumMod val="75000"/>
                  </a:schemeClr>
                </a:solidFill>
              </a:rPr>
              <a:t>v</a:t>
            </a:r>
            <a:r>
              <a:rPr lang="hu-HU" sz="3200" dirty="0" smtClean="0">
                <a:solidFill>
                  <a:schemeClr val="accent4">
                    <a:lumMod val="75000"/>
                  </a:schemeClr>
                </a:solidFill>
              </a:rPr>
              <a:t>alue type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115140" y="1534169"/>
            <a:ext cx="3412241" cy="1588168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>
                <a:solidFill>
                  <a:schemeClr val="accent4">
                    <a:lumMod val="75000"/>
                  </a:schemeClr>
                </a:solidFill>
              </a:rPr>
              <a:t>o</a:t>
            </a:r>
            <a:r>
              <a:rPr lang="hu-HU" sz="3200" dirty="0" smtClean="0">
                <a:solidFill>
                  <a:schemeClr val="accent4">
                    <a:lumMod val="75000"/>
                  </a:schemeClr>
                </a:solidFill>
              </a:rPr>
              <a:t>bject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870335" y="1622259"/>
            <a:ext cx="1399531" cy="498439"/>
          </a:xfrm>
          <a:prstGeom prst="ellipse">
            <a:avLst/>
          </a:prstGeom>
          <a:noFill/>
          <a:ln w="28575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o</a:t>
            </a:r>
            <a:r>
              <a:rPr lang="hu-HU" sz="1600" dirty="0" smtClean="0">
                <a:solidFill>
                  <a:schemeClr val="tx1"/>
                </a:solidFill>
              </a:rPr>
              <a:t>bject header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7" idx="6"/>
            <a:endCxn id="10" idx="2"/>
          </p:cNvCxnSpPr>
          <p:nvPr/>
        </p:nvCxnSpPr>
        <p:spPr>
          <a:xfrm flipV="1">
            <a:off x="3031958" y="1871479"/>
            <a:ext cx="2838377" cy="4864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5"/>
            <a:endCxn id="3" idx="1"/>
          </p:cNvCxnSpPr>
          <p:nvPr/>
        </p:nvCxnSpPr>
        <p:spPr>
          <a:xfrm>
            <a:off x="2608201" y="2708333"/>
            <a:ext cx="196582" cy="65661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55375" y="1691041"/>
            <a:ext cx="222800" cy="197883"/>
          </a:xfrm>
          <a:prstGeom prst="ellipse">
            <a:avLst/>
          </a:prstGeom>
          <a:solidFill>
            <a:schemeClr val="accent1">
              <a:lumMod val="25000"/>
            </a:schemeClr>
          </a:solidFill>
          <a:ln w="28575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>
            <a:off x="6153514" y="2618366"/>
            <a:ext cx="1261985" cy="617842"/>
          </a:xfrm>
          <a:prstGeom prst="arc">
            <a:avLst>
              <a:gd name="adj1" fmla="val 10752812"/>
              <a:gd name="adj2" fmla="val 0"/>
            </a:avLst>
          </a:prstGeom>
          <a:noFill/>
          <a:ln w="28575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Arc 13"/>
          <p:cNvSpPr/>
          <p:nvPr/>
        </p:nvSpPr>
        <p:spPr>
          <a:xfrm rot="10800000">
            <a:off x="4670849" y="4053230"/>
            <a:ext cx="1261985" cy="617842"/>
          </a:xfrm>
          <a:prstGeom prst="arc">
            <a:avLst>
              <a:gd name="adj1" fmla="val 10752812"/>
              <a:gd name="adj2" fmla="val 0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521136" y="3360518"/>
            <a:ext cx="222800" cy="197883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92340" y="3377617"/>
            <a:ext cx="222800" cy="197883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 rot="10800000">
            <a:off x="2892560" y="3967996"/>
            <a:ext cx="1261985" cy="617842"/>
          </a:xfrm>
          <a:prstGeom prst="arc">
            <a:avLst>
              <a:gd name="adj1" fmla="val 10752812"/>
              <a:gd name="adj2" fmla="val 0"/>
            </a:avLst>
          </a:prstGeom>
          <a:noFill/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accent6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742847" y="3275284"/>
            <a:ext cx="222800" cy="197883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14051" y="3292383"/>
            <a:ext cx="222800" cy="197883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1" name="Picture 20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0" y="72954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we need them?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 example </a:t>
            </a:r>
            <a:r>
              <a:rPr lang="hu-H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is a good candidate to be a value type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 mistake: object has synchronization lock support (seemed to be a good idea)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Objects occupy the heap, value types are allocated on the stack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Value type arrays are CPU cache friendly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>
              <a:spcBef>
                <a:spcPts val="0"/>
              </a:spcBef>
              <a:buClr>
                <a:schemeClr val="bg1"/>
              </a:buClr>
              <a:buSzPct val="150000"/>
            </a:pP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Codes like a class, works like an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31" y="4528587"/>
            <a:ext cx="387171" cy="387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Grp="1" noChangeAspect="1"/>
          </p:cNvPicPr>
          <p:nvPr/>
        </p:nvPicPr>
        <p:blipFill>
          <a:blip r:embed="rId5"/>
          <a:srcRect t="788" b="788"/>
          <a:stretch>
            <a:fillRect/>
          </a:stretch>
        </p:blipFill>
        <p:spPr>
          <a:xfrm>
            <a:off x="146128" y="134608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Consequences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Compare with ==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Value type variable can not be null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Limited or no inheritance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Even if there is inheritance we cannot have polymorphism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Method call pass-by-value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59820" y="85286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Consequences for JVM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Scala Value Type can be extended (restricted to 1 field)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Languages like Swift, Golang can be effectively compiled to JVM</a:t>
            </a:r>
          </a:p>
          <a:p>
            <a:pPr marL="344488">
              <a:spcBef>
                <a:spcPts val="0"/>
              </a:spcBef>
              <a:buClr>
                <a:schemeClr val="bg1"/>
              </a:buClr>
              <a:buSzPct val="150000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or not…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Many cases we can stop joking around with off-heap memory mapped files for high performance data intensive application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109139" y="103781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230948" y="2149164"/>
            <a:ext cx="2196177" cy="107146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0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data</a:t>
            </a:r>
            <a:endParaRPr lang="en-US" sz="40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645368" y="2076095"/>
            <a:ext cx="4305502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0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header</a:t>
            </a:r>
            <a:endParaRPr lang="en-US" sz="40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30948" y="1324469"/>
            <a:ext cx="1848705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200" cap="all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de-DE" sz="4200" cap="all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4200" cap="all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2791752" y="4030583"/>
            <a:ext cx="5712977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200" cap="all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is the better</a:t>
            </a:r>
            <a:r>
              <a:rPr lang="de-DE" sz="4200" cap="all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4200" cap="all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505996" y="1890120"/>
            <a:ext cx="2541439" cy="107146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0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  <a:endParaRPr lang="en-US" sz="40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31" y="4528587"/>
            <a:ext cx="387171" cy="387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Grp="1" noChangeAspect="1"/>
          </p:cNvPicPr>
          <p:nvPr/>
        </p:nvPicPr>
        <p:blipFill>
          <a:blip r:embed="rId5"/>
          <a:srcRect t="788" b="788"/>
          <a:stretch>
            <a:fillRect/>
          </a:stretch>
        </p:blipFill>
        <p:spPr>
          <a:xfrm>
            <a:off x="84480" y="122278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8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67 0.21605 C -0.06684 0.32717 -0.18871 0.33612 -0.3125 0.23365 C -0.4342 0.13272 -0.51146 -0.04135 -0.48246 -0.15216 C -0.4533 -0.26327 -0.32864 -0.26975 -0.20677 -0.16882 C -0.08316 -0.06666 -0.00868 0.10494 -0.03767 0.21605 Z " pathEditMode="relative" rAng="6900000" ptsTypes="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40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takeaway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Java is good as it is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But it can be and it will be better with value types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Java will always be better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and better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Go, and learn go to be a better (Java) programmer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 </a:t>
            </a:r>
            <a:r>
              <a:rPr lang="hu-HU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https://play.golang.org/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0" y="54459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2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7" y="0"/>
            <a:ext cx="9144000" cy="5143500"/>
          </a:xfrm>
          <a:prstGeom prst="rect">
            <a:avLst/>
          </a:prstGeom>
        </p:spPr>
      </p:pic>
      <p:sp>
        <p:nvSpPr>
          <p:cNvPr id="11" name="Text Placeholder 3"/>
          <p:cNvSpPr txBox="1">
            <a:spLocks/>
          </p:cNvSpPr>
          <p:nvPr/>
        </p:nvSpPr>
        <p:spPr>
          <a:xfrm>
            <a:off x="2300362" y="155107"/>
            <a:ext cx="3819711" cy="107146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0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40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8304" y="3162427"/>
            <a:ext cx="77759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 smtClean="0">
                <a:solidFill>
                  <a:schemeClr val="bg1"/>
                </a:solidFill>
                <a:latin typeface="Trebuchet MS"/>
                <a:cs typeface="Trebuchet MS"/>
              </a:rPr>
              <a:t>peter@verhas.com, verhas@twitter/github, http://javax0.wordpress.com</a:t>
            </a:r>
            <a:endParaRPr lang="en-US" dirty="0" err="1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3392636" y="2041259"/>
            <a:ext cx="2177808" cy="802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7957" y="4897279"/>
            <a:ext cx="1780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Photo</a:t>
            </a:r>
            <a:r>
              <a:rPr lang="hu-HU" sz="1000" dirty="0" smtClean="0">
                <a:solidFill>
                  <a:schemeClr val="bg1"/>
                </a:solidFill>
              </a:rPr>
              <a:t>s are from </a:t>
            </a:r>
            <a:r>
              <a:rPr lang="en-US" sz="1000" dirty="0" err="1" smtClean="0">
                <a:solidFill>
                  <a:schemeClr val="bg1"/>
                </a:solidFill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pPr algn="ctr"/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DISCLAIMER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6965425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bg1"/>
              </a:buClr>
              <a:buSzPct val="107000"/>
              <a:buFont typeface="+mj-lt"/>
              <a:buAutoNum type="arabicPeriod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 am a Java programmer first</a:t>
            </a: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SzPct val="107000"/>
              <a:buFont typeface="+mj-lt"/>
              <a:buAutoNum type="arabicPeriod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SzPct val="107000"/>
              <a:buFont typeface="+mj-lt"/>
              <a:buAutoNum type="arabicPeriod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 am a polyglot programmer second</a:t>
            </a: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SzPct val="107000"/>
              <a:buFont typeface="+mj-lt"/>
              <a:buAutoNum type="arabicPeriod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SzPct val="107000"/>
              <a:buFont typeface="+mj-lt"/>
              <a:buAutoNum type="arabicPeriod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 know Java and Go is only one of the many languages I am not afraid of</a:t>
            </a: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SzPct val="107000"/>
              <a:buFont typeface="+mj-lt"/>
              <a:buAutoNum type="arabicPeriod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SzPct val="107000"/>
              <a:buFont typeface="+mj-lt"/>
              <a:buAutoNum type="arabicPeriod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 have Swiss Chocolate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457200" indent="-457200">
              <a:buClr>
                <a:schemeClr val="bg1"/>
              </a:buClr>
              <a:buSzPct val="107000"/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41" y="3764034"/>
            <a:ext cx="740998" cy="740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Grp="1" noChangeAspect="1"/>
          </p:cNvPicPr>
          <p:nvPr/>
        </p:nvPicPr>
        <p:blipFill>
          <a:blip r:embed="rId5"/>
          <a:srcRect t="788" b="788"/>
          <a:stretch>
            <a:fillRect/>
          </a:stretch>
        </p:blipFill>
        <p:spPr>
          <a:xfrm>
            <a:off x="14270" y="71350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3" y="0"/>
            <a:ext cx="9135908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4" y="1189408"/>
            <a:ext cx="9144000" cy="699516"/>
          </a:xfrm>
          <a:noFill/>
        </p:spPr>
        <p:txBody>
          <a:bodyPr>
            <a:noAutofit/>
          </a:bodyPr>
          <a:lstStyle/>
          <a:p>
            <a:pPr algn="ctr"/>
            <a:r>
              <a:rPr lang="hu-HU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US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answer to the </a:t>
            </a:r>
            <a:r>
              <a:rPr lang="en-US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ultimate question of </a:t>
            </a:r>
            <a:r>
              <a:rPr lang="en-US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life,</a:t>
            </a:r>
            <a:endParaRPr lang="hu-HU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universe, and </a:t>
            </a:r>
            <a:r>
              <a:rPr lang="en-US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everything</a:t>
            </a:r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-8093" y="2655287"/>
            <a:ext cx="9144000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ist die Antwort nach dem Leben, dem Universum und dem ganzen </a:t>
            </a:r>
            <a:r>
              <a:rPr lang="de-DE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Rest?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244178" y="4554091"/>
            <a:ext cx="3422391" cy="589409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bg1"/>
              </a:buClr>
              <a:buSzPct val="107000"/>
              <a:buFont typeface="Arial" panose="020B0604020202020204" pitchFamily="34" charset="0"/>
              <a:buChar char="•"/>
            </a:pPr>
            <a:endParaRPr lang="hu-HU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-7552" y="1922347"/>
            <a:ext cx="9144000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Forty-two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-16185" y="3549635"/>
            <a:ext cx="9144000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zweiundvierzig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121" y="4655209"/>
            <a:ext cx="387171" cy="387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Grp="1" noChangeAspect="1"/>
          </p:cNvPicPr>
          <p:nvPr/>
        </p:nvPicPr>
        <p:blipFill>
          <a:blip r:embed="rId5"/>
          <a:srcRect t="788" b="788"/>
          <a:stretch>
            <a:fillRect/>
          </a:stretch>
        </p:blipFill>
        <p:spPr>
          <a:xfrm>
            <a:off x="53655" y="97616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3" y="0"/>
            <a:ext cx="9135908" cy="5143500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8438" y="2076095"/>
            <a:ext cx="573994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66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66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645368" y="2076095"/>
            <a:ext cx="573994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66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66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30948" y="1324469"/>
            <a:ext cx="1848705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2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de-DE" sz="42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42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2791752" y="4030583"/>
            <a:ext cx="5712977" cy="699516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2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is the better</a:t>
            </a:r>
            <a:r>
              <a:rPr lang="de-DE" sz="42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42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53" y="4030583"/>
            <a:ext cx="387171" cy="387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2079653" y="4030583"/>
            <a:ext cx="387171" cy="387171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079653" y="4030583"/>
            <a:ext cx="387171" cy="387171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Grp="1" noChangeAspect="1"/>
          </p:cNvPicPr>
          <p:nvPr/>
        </p:nvPicPr>
        <p:blipFill>
          <a:blip r:embed="rId5"/>
          <a:srcRect t="788" b="788"/>
          <a:stretch>
            <a:fillRect/>
          </a:stretch>
        </p:blipFill>
        <p:spPr>
          <a:xfrm>
            <a:off x="121469" y="109947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8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7284E-6 C 0.00486 0.12222 -0.01146 0.22408 -0.03698 0.22716 C -0.06198 0.23025 -0.08681 0.13364 -0.0915 0.01111 C -0.09636 -0.11111 -0.07952 -0.21296 -0.05434 -0.21605 C -0.029 -0.21913 -0.00469 -0.12222 4.72222E-6 -1.7284E-6 Z " pathEditMode="relative" rAng="5160000" ptsTypes="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6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24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 is the language of google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0" y="2082922"/>
            <a:ext cx="5058062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Go is the new C++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Go 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is a system programming 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language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Go is genius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Go is terrible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SzPct val="139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98643" y="4907025"/>
            <a:ext cx="1654620" cy="209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700">
                <a:solidFill>
                  <a:srgbClr val="008ACF"/>
                </a:solidFill>
              </a:defRPr>
            </a:lvl1pPr>
          </a:lstStyle>
          <a:p>
            <a:r>
              <a:rPr lang="en-US" dirty="0"/>
              <a:t>Photo by </a:t>
            </a:r>
            <a:r>
              <a:rPr lang="en-US" dirty="0">
                <a:hlinkClick r:id="rId4"/>
              </a:rPr>
              <a:t>Henry </a:t>
            </a:r>
            <a:r>
              <a:rPr lang="en-US" dirty="0" err="1">
                <a:hlinkClick r:id="rId4"/>
              </a:rPr>
              <a:t>Hustava</a:t>
            </a:r>
            <a:r>
              <a:rPr lang="en-US" dirty="0"/>
              <a:t> on </a:t>
            </a:r>
            <a:r>
              <a:rPr lang="en-US" dirty="0" err="1">
                <a:hlinkClick r:id="rId5"/>
              </a:rPr>
              <a:t>Unsplash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421852"/>
            <a:ext cx="4081977" cy="2721648"/>
          </a:xfrm>
          <a:prstGeom prst="rect">
            <a:avLst/>
          </a:prstGeom>
        </p:spPr>
      </p:pic>
      <p:pic>
        <p:nvPicPr>
          <p:cNvPr id="8" name="Picture 7"/>
          <p:cNvPicPr>
            <a:picLocks noGrp="1" noChangeAspect="1"/>
          </p:cNvPicPr>
          <p:nvPr/>
        </p:nvPicPr>
        <p:blipFill>
          <a:blip r:embed="rId7"/>
          <a:srcRect t="788" b="788"/>
          <a:stretch>
            <a:fillRect/>
          </a:stretch>
        </p:blipFill>
        <p:spPr>
          <a:xfrm>
            <a:off x="139963" y="91451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24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Seriously…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Go is a compiled language   source -&gt; exe, no VM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Object oriented and functional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There is a garbage collector but it is not a real garbage collector,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… or is it?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SzPct val="139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90644" y="134609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24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928147"/>
            <a:ext cx="905849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will talk about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28257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 lnSpcReduction="10000"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Language syntax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Exception handling (panic)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GC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Local variables and the stack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Closures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Goroutines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Object Orientation and Inheritance</a:t>
            </a:r>
          </a:p>
          <a:p>
            <a:pPr marL="900099" lvl="1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There is</a:t>
            </a:r>
          </a:p>
          <a:p>
            <a:pPr marL="900099" lvl="1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There is not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SzPct val="139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3065" y="3296850"/>
            <a:ext cx="4823756" cy="56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8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This will teach us the most!</a:t>
            </a:r>
            <a:endParaRPr lang="en-US" sz="2800" b="1" dirty="0" err="1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4351" y="2450370"/>
            <a:ext cx="3661772" cy="42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We only slightly touch these!</a:t>
            </a:r>
            <a:endParaRPr lang="en-US" sz="2000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6970" y="1888924"/>
            <a:ext cx="4151788" cy="2068081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Grp="1" noChangeAspect="1"/>
          </p:cNvPicPr>
          <p:nvPr/>
        </p:nvPicPr>
        <p:blipFill>
          <a:blip r:embed="rId4"/>
          <a:srcRect t="788" b="788"/>
          <a:stretch>
            <a:fillRect/>
          </a:stretch>
        </p:blipFill>
        <p:spPr>
          <a:xfrm>
            <a:off x="121469" y="153105"/>
            <a:ext cx="1281319" cy="4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/>
      <p:bldP spid="8" grpId="0"/>
      <p:bldP spid="8" grpId="1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58" y="1189408"/>
            <a:ext cx="9144000" cy="699516"/>
          </a:xfrm>
          <a:noFill/>
        </p:spPr>
        <p:txBody>
          <a:bodyPr/>
          <a:lstStyle/>
          <a:p>
            <a:r>
              <a:rPr lang="hu-HU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Syntax</a:t>
            </a:r>
            <a:endParaRPr lang="en-US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2900" y="2090057"/>
            <a:ext cx="8491717" cy="988275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mostly C like Java, C#, Perl, ….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BUT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SzPct val="139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3728" y="2571750"/>
            <a:ext cx="15921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if  a == b   {</a:t>
            </a:r>
          </a:p>
          <a:p>
            <a:pPr>
              <a:lnSpc>
                <a:spcPct val="120000"/>
              </a:lnSpc>
            </a:pPr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hu-HU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  …</a:t>
            </a:r>
          </a:p>
          <a:p>
            <a:pPr>
              <a:lnSpc>
                <a:spcPct val="120000"/>
              </a:lnSpc>
            </a:pPr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hu-HU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  }</a:t>
            </a:r>
            <a:endParaRPr lang="en-US" sz="2000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5062" y="2569201"/>
            <a:ext cx="1439818" cy="42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if( a == b )</a:t>
            </a:r>
            <a:endParaRPr lang="en-US" sz="2000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4255" y="2817800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defRPr>
            </a:lvl1pPr>
          </a:lstStyle>
          <a:p>
            <a:r>
              <a:rPr lang="hu-HU" dirty="0"/>
              <a:t>var x </a:t>
            </a:r>
            <a:r>
              <a:rPr lang="hu-HU" dirty="0" smtClean="0"/>
              <a:t> </a:t>
            </a:r>
            <a:endParaRPr lang="en-US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3154810" y="2817800"/>
            <a:ext cx="279244" cy="42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defRPr>
            </a:lvl1pPr>
          </a:lstStyle>
          <a:p>
            <a:r>
              <a:rPr lang="hu-HU" dirty="0" smtClean="0"/>
              <a:t>:</a:t>
            </a:r>
            <a:endParaRPr lang="en-US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237968" y="2832134"/>
            <a:ext cx="1701107" cy="42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defRPr>
            </a:lvl1pPr>
          </a:lstStyle>
          <a:p>
            <a:r>
              <a:rPr lang="hu-HU" dirty="0" smtClean="0"/>
              <a:t>= expression</a:t>
            </a:r>
            <a:endParaRPr lang="en-US" dirty="0" err="1"/>
          </a:p>
        </p:txBody>
      </p:sp>
      <p:sp>
        <p:nvSpPr>
          <p:cNvPr id="10" name="TextBox 9"/>
          <p:cNvSpPr txBox="1"/>
          <p:nvPr/>
        </p:nvSpPr>
        <p:spPr>
          <a:xfrm>
            <a:off x="3309527" y="2826897"/>
            <a:ext cx="994183" cy="42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defRPr>
            </a:lvl1pPr>
          </a:lstStyle>
          <a:p>
            <a:r>
              <a:rPr lang="hu-HU" dirty="0" smtClean="0"/>
              <a:t>typeOf</a:t>
            </a:r>
            <a:endParaRPr lang="en-US" dirty="0" err="1"/>
          </a:p>
        </p:txBody>
      </p:sp>
      <p:sp>
        <p:nvSpPr>
          <p:cNvPr id="11" name="TextBox 10"/>
          <p:cNvSpPr txBox="1"/>
          <p:nvPr/>
        </p:nvSpPr>
        <p:spPr>
          <a:xfrm>
            <a:off x="2941112" y="2828865"/>
            <a:ext cx="479618" cy="42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defRPr>
            </a:lvl1pPr>
          </a:lstStyle>
          <a:p>
            <a:r>
              <a:rPr lang="hu-HU" dirty="0" smtClean="0"/>
              <a:t>x  </a:t>
            </a:r>
            <a:endParaRPr lang="en-US" dirty="0" err="1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342900" y="3277941"/>
            <a:ext cx="8491717" cy="1658201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34290" rIns="68580" bIns="34290" anchor="t" anchorCtr="0">
            <a:norm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0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f variable is not used it is an error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f you import a package you do not use it is an error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i</a:t>
            </a: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f you do not use semicolon at the end of the line… go will assume you wanted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avi" panose="020B0502040204020203" pitchFamily="34" charset="0"/>
                <a:ea typeface="Source Sans Pro" panose="020B0503030403020204" pitchFamily="34" charset="0"/>
                <a:cs typeface="Raavi" panose="020B0502040204020203" pitchFamily="34" charset="0"/>
              </a:rPr>
              <a:t>Public is written capitalized. Otherwise private.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avi" panose="020B0502040204020203" pitchFamily="34" charset="0"/>
              <a:ea typeface="Source Sans Pro" panose="020B0503030403020204" pitchFamily="34" charset="0"/>
              <a:cs typeface="Raavi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SzPct val="139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46" y="345723"/>
            <a:ext cx="6708297" cy="46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95062E-6 L -0.10086 -0.0015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  <p:bldP spid="3" grpId="1"/>
      <p:bldP spid="7" grpId="0"/>
      <p:bldP spid="7" grpId="1"/>
      <p:bldP spid="5" grpId="0"/>
      <p:bldP spid="5" grpId="1"/>
      <p:bldP spid="8" grpId="0"/>
      <p:bldP spid="8" grpId="1"/>
      <p:bldP spid="8" grpId="2"/>
      <p:bldP spid="9" grpId="0"/>
      <p:bldP spid="9" grpId="1"/>
      <p:bldP spid="10" grpId="0"/>
      <p:bldP spid="10" grpId="1"/>
      <p:bldP spid="11" grpId="0"/>
      <p:bldP spid="12" grpId="0" uiExpand="1" build="p"/>
    </p:bldLst>
  </p:timing>
</p:sld>
</file>

<file path=ppt/theme/theme1.xml><?xml version="1.0" encoding="utf-8"?>
<a:theme xmlns:a="http://schemas.openxmlformats.org/drawingml/2006/main" name="Cover Slides">
  <a:themeElements>
    <a:clrScheme name="Custom 38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0070C0"/>
      </a:hlink>
      <a:folHlink>
        <a:srgbClr val="7030A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s">
  <a:themeElements>
    <a:clrScheme name="Custom 53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0070C0"/>
      </a:hlink>
      <a:folHlink>
        <a:srgbClr val="7030A0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9963</TotalTime>
  <Words>1119</Words>
  <Application>Microsoft Office PowerPoint</Application>
  <PresentationFormat>On-screen Show (16:9)</PresentationFormat>
  <Paragraphs>267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Arial Black</vt:lpstr>
      <vt:lpstr>Calibri</vt:lpstr>
      <vt:lpstr>Courier New</vt:lpstr>
      <vt:lpstr>Raavi</vt:lpstr>
      <vt:lpstr>Source Sans Pro</vt:lpstr>
      <vt:lpstr>Trebuchet MS</vt:lpstr>
      <vt:lpstr>Wingdings</vt:lpstr>
      <vt:lpstr>Cover Slides</vt:lpstr>
      <vt:lpstr>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Alena Babushnikava</dc:creator>
  <cp:lastModifiedBy>Peter Verhas</cp:lastModifiedBy>
  <cp:revision>111</cp:revision>
  <dcterms:modified xsi:type="dcterms:W3CDTF">2018-05-16T08:50:55Z</dcterms:modified>
</cp:coreProperties>
</file>